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3"/>
    <p:sldId id="269" r:id="rId4"/>
    <p:sldId id="257" r:id="rId5"/>
    <p:sldId id="258" r:id="rId6"/>
    <p:sldId id="266" r:id="rId7"/>
    <p:sldId id="268" r:id="rId8"/>
    <p:sldId id="270" r:id="rId9"/>
    <p:sldId id="267" r:id="rId10"/>
    <p:sldId id="271" r:id="rId12"/>
    <p:sldId id="272" r:id="rId13"/>
    <p:sldId id="278" r:id="rId14"/>
    <p:sldId id="273" r:id="rId15"/>
    <p:sldId id="274" r:id="rId16"/>
    <p:sldId id="275" r:id="rId17"/>
    <p:sldId id="276" r:id="rId18"/>
    <p:sldId id="265" r:id="rId19"/>
  </p:sldIdLst>
  <p:sldSz cx="18288000" cy="10287000"/>
  <p:notesSz cx="6858000" cy="9144000"/>
  <p:embeddedFontLst>
    <p:embeddedFont>
      <p:font typeface="Lumios Brush"/>
      <p:regular r:id="rId23"/>
    </p:embeddedFont>
  </p:embeddedFontLst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gs" Target="tags/tag46.xml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tags" Target="../tags/tag28.xml"/><Relationship Id="rId6" Type="http://schemas.openxmlformats.org/officeDocument/2006/relationships/image" Target="../media/image16.png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32.xml"/><Relationship Id="rId11" Type="http://schemas.openxmlformats.org/officeDocument/2006/relationships/tags" Target="../tags/tag31.xml"/><Relationship Id="rId10" Type="http://schemas.openxmlformats.org/officeDocument/2006/relationships/image" Target="../media/image17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image" Target="../media/image18.png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image" Target="../media/image20.png"/><Relationship Id="rId6" Type="http://schemas.openxmlformats.org/officeDocument/2006/relationships/tags" Target="../tags/tag38.xml"/><Relationship Id="rId5" Type="http://schemas.openxmlformats.org/officeDocument/2006/relationships/image" Target="../media/image19.png"/><Relationship Id="rId4" Type="http://schemas.openxmlformats.org/officeDocument/2006/relationships/tags" Target="../tags/tag3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43.xml"/><Relationship Id="rId12" Type="http://schemas.openxmlformats.org/officeDocument/2006/relationships/tags" Target="../tags/tag42.xml"/><Relationship Id="rId11" Type="http://schemas.openxmlformats.org/officeDocument/2006/relationships/tags" Target="../tags/tag41.xml"/><Relationship Id="rId10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4.xml"/><Relationship Id="rId7" Type="http://schemas.openxmlformats.org/officeDocument/2006/relationships/image" Target="../media/image4.png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image" Target="../media/image9.png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7.xml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6" Type="http://schemas.openxmlformats.org/officeDocument/2006/relationships/slideLayout" Target="../slideLayouts/slideLayout7.xml"/><Relationship Id="rId15" Type="http://schemas.openxmlformats.org/officeDocument/2006/relationships/image" Target="../media/image14.png"/><Relationship Id="rId14" Type="http://schemas.openxmlformats.org/officeDocument/2006/relationships/tags" Target="../tags/tag23.xml"/><Relationship Id="rId13" Type="http://schemas.openxmlformats.org/officeDocument/2006/relationships/image" Target="../media/image13.png"/><Relationship Id="rId12" Type="http://schemas.openxmlformats.org/officeDocument/2006/relationships/tags" Target="../tags/tag22.xml"/><Relationship Id="rId11" Type="http://schemas.openxmlformats.org/officeDocument/2006/relationships/image" Target="../media/image12.png"/><Relationship Id="rId10" Type="http://schemas.openxmlformats.org/officeDocument/2006/relationships/tags" Target="../tags/tag2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1211747" y="857014"/>
            <a:ext cx="15962248" cy="11033904"/>
          </a:xfrm>
          <a:custGeom>
            <a:avLst/>
            <a:gdLst/>
            <a:ahLst/>
            <a:cxnLst/>
            <a:rect l="l" t="t" r="r" b="b"/>
            <a:pathLst>
              <a:path w="15962248" h="11033904">
                <a:moveTo>
                  <a:pt x="0" y="0"/>
                </a:moveTo>
                <a:lnTo>
                  <a:pt x="15962247" y="0"/>
                </a:lnTo>
                <a:lnTo>
                  <a:pt x="15962247" y="11033903"/>
                </a:lnTo>
                <a:lnTo>
                  <a:pt x="0" y="1103390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018177" y="4153001"/>
            <a:ext cx="10251646" cy="1442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50"/>
              </a:lnSpc>
            </a:pPr>
            <a:r>
              <a:rPr lang="zh-CN" altLang="en-US" sz="15000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Lumios Brush"/>
              </a:rPr>
              <a:t>个人</a:t>
            </a:r>
            <a:r>
              <a:rPr lang="zh-CN" altLang="en-US" sz="15000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Lumios Brush"/>
              </a:rPr>
              <a:t>汇报</a:t>
            </a:r>
            <a:endParaRPr lang="zh-CN" altLang="en-US" sz="15000">
              <a:solidFill>
                <a:srgbClr val="2D1F13"/>
              </a:solidFill>
              <a:latin typeface="Lumios Brush"/>
              <a:ea typeface="Lumios Brush"/>
              <a:cs typeface="Lumios Brush"/>
              <a:sym typeface="Lumios Brush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-1487606" y="1155214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5004818" y="5601593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225015" y="4787979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5871593" y="6262738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1351282" y="647819"/>
            <a:ext cx="3539490" cy="768350"/>
          </a:xfrm>
          <a:prstGeom prst="rect">
            <a:avLst/>
          </a:prstGeom>
        </p:spPr>
        <p:txBody>
          <a:bodyPr wrap="none">
            <a:spAutoFit/>
          </a:bodyPr>
          <a:p>
            <a:pPr indent="0" algn="ctr">
              <a:buFont typeface="Wingdings" panose="05000000000000000000" pitchFamily="2" charset="2"/>
              <a:buNone/>
            </a:pPr>
            <a:r>
              <a:rPr kumimoji="1"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决策树</a:t>
            </a:r>
            <a:r>
              <a:rPr kumimoji="1"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可视化</a:t>
            </a:r>
            <a:endParaRPr kumimoji="1"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05000" y="2324100"/>
            <a:ext cx="14149705" cy="72116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1211747" y="857014"/>
            <a:ext cx="15962248" cy="11033904"/>
          </a:xfrm>
          <a:custGeom>
            <a:avLst/>
            <a:gdLst/>
            <a:ahLst/>
            <a:cxnLst/>
            <a:rect l="l" t="t" r="r" b="b"/>
            <a:pathLst>
              <a:path w="15962248" h="11033904">
                <a:moveTo>
                  <a:pt x="0" y="0"/>
                </a:moveTo>
                <a:lnTo>
                  <a:pt x="15962247" y="0"/>
                </a:lnTo>
                <a:lnTo>
                  <a:pt x="15962247" y="11033903"/>
                </a:lnTo>
                <a:lnTo>
                  <a:pt x="0" y="1103390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581297" y="4915001"/>
            <a:ext cx="10251646" cy="1442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50"/>
              </a:lnSpc>
            </a:pPr>
            <a:r>
              <a:rPr lang="zh-CN" altLang="en-US" sz="8000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Lumios Brush"/>
              </a:rPr>
              <a:t>三、性能</a:t>
            </a:r>
            <a:r>
              <a:rPr lang="zh-CN" altLang="en-US" sz="8000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Lumios Brush"/>
              </a:rPr>
              <a:t>度量</a:t>
            </a:r>
            <a:endParaRPr lang="zh-CN" altLang="en-US" sz="8000">
              <a:solidFill>
                <a:srgbClr val="2D1F13"/>
              </a:solidFill>
              <a:latin typeface="Lumios Brush"/>
              <a:ea typeface="Lumios Brush"/>
              <a:cs typeface="Lumios Brush"/>
              <a:sym typeface="Lumios Brush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-1487606" y="1155214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5004818" y="5601593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225015" y="4787979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5871593" y="6262738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867730" y="343019"/>
            <a:ext cx="2596515" cy="706755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zh-CN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性能对比</a:t>
            </a:r>
            <a:endParaRPr kumimoji="1"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24000" y="1790700"/>
            <a:ext cx="5317490" cy="5371465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1447800" y="1097280"/>
            <a:ext cx="59620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留出法</a:t>
            </a:r>
            <a:r>
              <a:rPr lang="en-US" altLang="zh-CN" sz="3600"/>
              <a:t>-</a:t>
            </a:r>
            <a:r>
              <a:rPr lang="zh-CN" altLang="en-US" sz="3600"/>
              <a:t>基尼指数算法</a:t>
            </a:r>
            <a:r>
              <a:rPr lang="zh-CN" altLang="en-US" sz="3600"/>
              <a:t>模型</a:t>
            </a:r>
            <a:endParaRPr lang="zh-CN" altLang="en-US" sz="3600"/>
          </a:p>
        </p:txBody>
      </p:sp>
      <p:sp>
        <p:nvSpPr>
          <p:cNvPr id="9" name="文本框 8"/>
          <p:cNvSpPr txBox="1"/>
          <p:nvPr>
            <p:custDataLst>
              <p:tags r:id="rId8"/>
            </p:custDataLst>
          </p:nvPr>
        </p:nvSpPr>
        <p:spPr>
          <a:xfrm>
            <a:off x="9829800" y="1097280"/>
            <a:ext cx="68186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k</a:t>
            </a:r>
            <a:r>
              <a:rPr lang="zh-CN" altLang="en-US" sz="3600"/>
              <a:t>折交叉验证</a:t>
            </a:r>
            <a:r>
              <a:rPr lang="en-US" altLang="zh-CN" sz="3600"/>
              <a:t>-</a:t>
            </a:r>
            <a:r>
              <a:rPr lang="zh-CN" altLang="en-US" sz="3600"/>
              <a:t>基尼指数算法</a:t>
            </a:r>
            <a:r>
              <a:rPr lang="zh-CN" altLang="en-US" sz="3600"/>
              <a:t>模型</a:t>
            </a:r>
            <a:endParaRPr lang="zh-CN" altLang="en-US" sz="3600"/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0058400" y="1742440"/>
            <a:ext cx="5317490" cy="5371465"/>
          </a:xfrm>
          <a:prstGeom prst="rect">
            <a:avLst/>
          </a:prstGeom>
        </p:spPr>
      </p:pic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9829800" y="7581900"/>
            <a:ext cx="678307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unacc和acc曲线也处于较好水平，曲线与留出法差距不大。</a:t>
            </a:r>
            <a:endParaRPr lang="zh-CN" altLang="en-US" sz="2800"/>
          </a:p>
          <a:p>
            <a:r>
              <a:rPr lang="zh-CN" altLang="en-US" sz="2800"/>
              <a:t>good和vgood的曲线都较平缓，整体看</a:t>
            </a:r>
            <a:r>
              <a:rPr lang="en-US" altLang="zh-CN" sz="2800"/>
              <a:t>good</a:t>
            </a:r>
            <a:r>
              <a:rPr lang="zh-CN" altLang="en-US" sz="2800"/>
              <a:t>类的</a:t>
            </a:r>
            <a:r>
              <a:rPr lang="en-US" altLang="zh-CN" sz="2800"/>
              <a:t>P-R</a:t>
            </a:r>
            <a:r>
              <a:rPr lang="zh-CN" altLang="en-US" sz="2800"/>
              <a:t>曲线面积比</a:t>
            </a:r>
            <a:r>
              <a:rPr lang="en-US" altLang="zh-CN" sz="2800"/>
              <a:t>vgood</a:t>
            </a:r>
            <a:r>
              <a:rPr lang="zh-CN" altLang="en-US" sz="2800"/>
              <a:t>类的大</a:t>
            </a:r>
            <a:endParaRPr lang="zh-CN" altLang="en-US" sz="2800"/>
          </a:p>
        </p:txBody>
      </p:sp>
      <p:sp>
        <p:nvSpPr>
          <p:cNvPr id="12" name="文本框 11"/>
          <p:cNvSpPr txBox="1"/>
          <p:nvPr>
            <p:custDataLst>
              <p:tags r:id="rId12"/>
            </p:custDataLst>
          </p:nvPr>
        </p:nvSpPr>
        <p:spPr>
          <a:xfrm>
            <a:off x="1447800" y="7469505"/>
            <a:ext cx="573405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unacc、</a:t>
            </a:r>
            <a:r>
              <a:rPr lang="en-US" altLang="zh-CN" sz="2800"/>
              <a:t>acc</a:t>
            </a:r>
            <a:r>
              <a:rPr lang="zh-CN" altLang="en-US" sz="2800"/>
              <a:t>类的P-R曲线高且陡峭，说明模型对该类预测能力强。</a:t>
            </a:r>
            <a:endParaRPr lang="zh-CN" altLang="en-US" sz="2800"/>
          </a:p>
          <a:p>
            <a:r>
              <a:rPr lang="zh-CN" altLang="en-US" sz="2800"/>
              <a:t>good类曲线平缓且位置较低，说明模型难以有效预测。</a:t>
            </a:r>
            <a:endParaRPr lang="zh-CN" altLang="en-US" sz="2800"/>
          </a:p>
          <a:p>
            <a:endParaRPr lang="zh-CN" altLang="en-US" sz="2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225015" y="4787979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5871593" y="6262738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1371600" y="571500"/>
            <a:ext cx="54317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自助法</a:t>
            </a:r>
            <a:r>
              <a:rPr lang="en-US" altLang="zh-CN" sz="3600"/>
              <a:t>-</a:t>
            </a:r>
            <a:r>
              <a:rPr lang="zh-CN" altLang="en-US" sz="3600"/>
              <a:t>基尼指数算法</a:t>
            </a:r>
            <a:r>
              <a:rPr lang="zh-CN" altLang="en-US" sz="3600"/>
              <a:t>模型</a:t>
            </a:r>
            <a:endParaRPr lang="zh-CN" altLang="en-US" sz="360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143000" y="1485900"/>
            <a:ext cx="6313170" cy="6377305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7"/>
            </p:custDataLst>
          </p:nvPr>
        </p:nvSpPr>
        <p:spPr>
          <a:xfrm>
            <a:off x="8305800" y="5372100"/>
            <a:ext cx="8495665" cy="45650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/>
              <a:t>总结：</a:t>
            </a:r>
            <a:br>
              <a:rPr lang="zh-CN" altLang="en-US" sz="3200"/>
            </a:br>
            <a:r>
              <a:rPr lang="zh-CN" altLang="en-US" sz="3200"/>
              <a:t>三种模型的unacc曲线下面积几乎贴近1.0的理想情况，对这个类别的预测能力</a:t>
            </a:r>
            <a:r>
              <a:rPr lang="zh-CN" altLang="en-US" sz="3200"/>
              <a:t>最好。</a:t>
            </a:r>
            <a:endParaRPr lang="zh-CN" altLang="en-US" sz="3200"/>
          </a:p>
          <a:p>
            <a:r>
              <a:rPr lang="zh-CN" altLang="en-US" sz="3200"/>
              <a:t>除了第二种模型，其他两个模型的</a:t>
            </a:r>
            <a:r>
              <a:rPr lang="en-US" altLang="zh-CN" sz="3200"/>
              <a:t>vgood</a:t>
            </a:r>
            <a:r>
              <a:rPr lang="zh-CN" altLang="en-US" sz="3200"/>
              <a:t>曲线也保持在接近理想状态的</a:t>
            </a:r>
            <a:r>
              <a:rPr lang="zh-CN" altLang="en-US" sz="3200"/>
              <a:t>水平。</a:t>
            </a:r>
            <a:endParaRPr lang="zh-CN" altLang="en-US" sz="3200"/>
          </a:p>
          <a:p>
            <a:r>
              <a:rPr lang="zh-CN" altLang="en-US" sz="3200"/>
              <a:t>三者的acc曲线在高召回率时仍能保持较好的精确率，曲线也相对稳定，存在少量</a:t>
            </a:r>
            <a:r>
              <a:rPr lang="zh-CN" altLang="en-US" sz="3200"/>
              <a:t>误检。</a:t>
            </a:r>
            <a:endParaRPr lang="zh-CN" altLang="en-US" sz="3200"/>
          </a:p>
          <a:p>
            <a:r>
              <a:rPr lang="zh-CN" altLang="en-US" sz="3200"/>
              <a:t>但在预测good类别的曲线在高召回率区间下降较明显，说明对其预测的能力需优化，漏检较</a:t>
            </a:r>
            <a:r>
              <a:rPr lang="zh-CN" altLang="en-US" sz="3200"/>
              <a:t>多。</a:t>
            </a:r>
            <a:endParaRPr lang="zh-CN" altLang="en-US" sz="3200"/>
          </a:p>
        </p:txBody>
      </p:sp>
      <p:sp>
        <p:nvSpPr>
          <p:cNvPr id="8" name="文本框 7"/>
          <p:cNvSpPr txBox="1"/>
          <p:nvPr>
            <p:custDataLst>
              <p:tags r:id="rId8"/>
            </p:custDataLst>
          </p:nvPr>
        </p:nvSpPr>
        <p:spPr>
          <a:xfrm>
            <a:off x="8439785" y="571500"/>
            <a:ext cx="8542655" cy="37477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/>
              <a:t>unacc 和 vgood 这两个类别的曲线几乎贴近理想情况（高精确率、高召回率），平均精确率都非常高，说明模型对这两类的</a:t>
            </a:r>
            <a:r>
              <a:rPr lang="zh-CN" altLang="en-US" sz="3200"/>
              <a:t>预测能力很强</a:t>
            </a:r>
            <a:endParaRPr lang="zh-CN" altLang="en-US" sz="3200"/>
          </a:p>
          <a:p>
            <a:r>
              <a:rPr lang="zh-CN" altLang="en-US" sz="3200"/>
              <a:t>acc曲线整体表现也不错，但从图上看曲线中段可能有明显的“下降”</a:t>
            </a:r>
            <a:endParaRPr lang="zh-CN" altLang="en-US" sz="3200"/>
          </a:p>
          <a:p>
            <a:r>
              <a:rPr lang="zh-CN" altLang="en-US" sz="3200"/>
              <a:t>模型对good类别预测表现最弱，曲线相对其他类别更靠下，曲线下面积最小，说明模型对该类的</a:t>
            </a:r>
            <a:r>
              <a:rPr lang="zh-CN" altLang="en-US" sz="3200"/>
              <a:t>预测能力不足</a:t>
            </a:r>
            <a:endParaRPr lang="zh-CN" altLang="en-US" sz="3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225015" y="4787979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5871593" y="6262738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14400" y="4841240"/>
            <a:ext cx="4799330" cy="48482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248400" y="4762500"/>
            <a:ext cx="4949190" cy="4999990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8"/>
            </p:custDataLst>
          </p:nvPr>
        </p:nvSpPr>
        <p:spPr>
          <a:xfrm>
            <a:off x="6781800" y="1333500"/>
            <a:ext cx="5704840" cy="267652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/>
            <a:r>
              <a:rPr lang="zh-CN" altLang="en-US" sz="2800" b="0" i="0"/>
              <a:t>各类别AUC:</a:t>
            </a:r>
            <a:endParaRPr lang="zh-CN" altLang="en-US" sz="2800" b="0" i="0"/>
          </a:p>
          <a:p>
            <a:pPr marL="0" indent="0"/>
            <a:r>
              <a:rPr lang="zh-CN" altLang="en-US" sz="2800" b="0" i="0"/>
              <a:t>- unacc: 0.983 </a:t>
            </a:r>
            <a:endParaRPr lang="zh-CN" altLang="en-US" sz="2800" b="0" i="0"/>
          </a:p>
          <a:p>
            <a:pPr marL="0" indent="0"/>
            <a:r>
              <a:rPr lang="zh-CN" altLang="en-US" sz="2800" b="0" i="0"/>
              <a:t>- acc: 0.986 </a:t>
            </a:r>
            <a:endParaRPr lang="zh-CN" altLang="en-US" sz="2800" b="0" i="0"/>
          </a:p>
          <a:p>
            <a:pPr marL="0" indent="0"/>
            <a:r>
              <a:rPr lang="zh-CN" altLang="en-US" sz="2800" b="0" i="0"/>
              <a:t>- good: 0.995</a:t>
            </a:r>
            <a:endParaRPr lang="zh-CN" altLang="en-US" sz="2800" b="0" i="0"/>
          </a:p>
          <a:p>
            <a:pPr marL="0" indent="0"/>
            <a:r>
              <a:rPr lang="zh-CN" altLang="en-US" sz="2800" b="0" i="0"/>
              <a:t>- vgood: 0.995 </a:t>
            </a:r>
            <a:endParaRPr lang="zh-CN" altLang="en-US" sz="2800" b="0" i="0"/>
          </a:p>
          <a:p>
            <a:pPr marL="0" indent="0"/>
            <a:r>
              <a:rPr lang="zh-CN" altLang="en-US" sz="2800" b="0" i="0"/>
              <a:t>宏平均AUC: 0.881</a:t>
            </a:r>
            <a:endParaRPr lang="zh-CN" altLang="en-US" sz="2800" b="0" i="0"/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2039600" y="4838700"/>
            <a:ext cx="4695825" cy="4743450"/>
          </a:xfrm>
          <a:prstGeom prst="rect">
            <a:avLst/>
          </a:prstGeom>
        </p:spPr>
      </p:pic>
      <p:sp>
        <p:nvSpPr>
          <p:cNvPr id="9" name="文本框 8"/>
          <p:cNvSpPr txBox="1"/>
          <p:nvPr>
            <p:custDataLst>
              <p:tags r:id="rId11"/>
            </p:custDataLst>
          </p:nvPr>
        </p:nvSpPr>
        <p:spPr>
          <a:xfrm>
            <a:off x="12192000" y="1485900"/>
            <a:ext cx="4949190" cy="2676525"/>
          </a:xfrm>
          <a:prstGeom prst="rect">
            <a:avLst/>
          </a:prstGeom>
        </p:spPr>
        <p:txBody>
          <a:bodyPr wrap="square">
            <a:spAutoFit/>
          </a:bodyPr>
          <a:p>
            <a:pPr marL="0" algn="l">
              <a:buClrTx/>
              <a:buSzTx/>
              <a:buFontTx/>
            </a:pPr>
            <a:r>
              <a:rPr lang="zh-CN" altLang="en-US" sz="2800" b="0" i="0"/>
              <a:t>各类别AUC: </a:t>
            </a:r>
            <a:endParaRPr lang="zh-CN" altLang="en-US" sz="2800" b="0" i="0"/>
          </a:p>
          <a:p>
            <a:pPr marL="0" algn="l">
              <a:buClrTx/>
              <a:buSzTx/>
              <a:buFontTx/>
            </a:pPr>
            <a:r>
              <a:rPr lang="zh-CN" altLang="en-US" sz="2800" b="0" i="0"/>
              <a:t>- unacc: 0.983 </a:t>
            </a:r>
            <a:endParaRPr lang="zh-CN" altLang="en-US" sz="2800" b="0" i="0"/>
          </a:p>
          <a:p>
            <a:pPr marL="0" algn="l">
              <a:buClrTx/>
              <a:buSzTx/>
              <a:buFontTx/>
            </a:pPr>
            <a:r>
              <a:rPr lang="zh-CN" altLang="en-US" sz="2800" b="0" i="0"/>
              <a:t>- acc: 0.969 </a:t>
            </a:r>
            <a:endParaRPr lang="zh-CN" altLang="en-US" sz="2800" b="0" i="0"/>
          </a:p>
          <a:p>
            <a:pPr marL="0" algn="l">
              <a:buClrTx/>
              <a:buSzTx/>
              <a:buFontTx/>
            </a:pPr>
            <a:r>
              <a:rPr lang="zh-CN" altLang="en-US" sz="2800" b="0" i="0"/>
              <a:t>- good: 0.989 </a:t>
            </a:r>
            <a:endParaRPr lang="zh-CN" altLang="en-US" sz="2800" b="0" i="0"/>
          </a:p>
          <a:p>
            <a:pPr marL="0" algn="l">
              <a:buClrTx/>
              <a:buSzTx/>
              <a:buFontTx/>
            </a:pPr>
            <a:r>
              <a:rPr lang="zh-CN" altLang="en-US" sz="2800" b="0" i="0"/>
              <a:t>- vgood: 0.999 </a:t>
            </a:r>
            <a:endParaRPr lang="zh-CN" altLang="en-US" sz="2800" b="0" i="0"/>
          </a:p>
          <a:p>
            <a:pPr marL="0" algn="l">
              <a:buClrTx/>
              <a:buSzTx/>
              <a:buFontTx/>
            </a:pPr>
            <a:r>
              <a:rPr lang="zh-CN" altLang="en-US" sz="2800" b="0" i="0"/>
              <a:t>宏平均AUC: 0.831</a:t>
            </a:r>
            <a:endParaRPr lang="zh-CN" altLang="en-US" sz="2800" b="0" i="0"/>
          </a:p>
        </p:txBody>
      </p:sp>
      <p:sp>
        <p:nvSpPr>
          <p:cNvPr id="10" name="文本框 9"/>
          <p:cNvSpPr txBox="1"/>
          <p:nvPr>
            <p:custDataLst>
              <p:tags r:id="rId12"/>
            </p:custDataLst>
          </p:nvPr>
        </p:nvSpPr>
        <p:spPr>
          <a:xfrm>
            <a:off x="1600200" y="1638300"/>
            <a:ext cx="4144645" cy="2775585"/>
          </a:xfrm>
          <a:prstGeom prst="rect">
            <a:avLst/>
          </a:prstGeom>
        </p:spPr>
        <p:txBody>
          <a:bodyPr>
            <a:noAutofit/>
          </a:bodyPr>
          <a:p>
            <a:pPr marL="0" indent="0"/>
            <a:r>
              <a:rPr lang="zh-CN" altLang="en-US" sz="2800" b="0" i="0"/>
              <a:t>各类别AUC: </a:t>
            </a:r>
            <a:endParaRPr lang="zh-CN" altLang="en-US" sz="2800" b="0" i="0"/>
          </a:p>
          <a:p>
            <a:pPr marL="0" indent="0"/>
            <a:r>
              <a:rPr lang="zh-CN" altLang="en-US" sz="2800" b="0" i="0"/>
              <a:t>- unacc: 0.996 </a:t>
            </a:r>
            <a:endParaRPr lang="zh-CN" altLang="en-US" sz="2800" b="0" i="0"/>
          </a:p>
          <a:p>
            <a:pPr marL="0" indent="0"/>
            <a:r>
              <a:rPr lang="zh-CN" altLang="en-US" sz="2800" b="0" i="0"/>
              <a:t>- acc: 0.965 </a:t>
            </a:r>
            <a:endParaRPr lang="zh-CN" altLang="en-US" sz="2800" b="0" i="0"/>
          </a:p>
          <a:p>
            <a:pPr marL="0" indent="0"/>
            <a:r>
              <a:rPr lang="zh-CN" altLang="en-US" sz="2800" b="0" i="0"/>
              <a:t>- good: 0.992 </a:t>
            </a:r>
            <a:endParaRPr lang="zh-CN" altLang="en-US" sz="2800" b="0" i="0"/>
          </a:p>
          <a:p>
            <a:pPr marL="0" indent="0"/>
            <a:r>
              <a:rPr lang="zh-CN" altLang="en-US" sz="2800" b="0" i="0"/>
              <a:t>- vgood: 0.997 </a:t>
            </a:r>
            <a:endParaRPr lang="zh-CN" altLang="en-US" sz="2800" b="0" i="0"/>
          </a:p>
          <a:p>
            <a:pPr marL="0" indent="0"/>
            <a:r>
              <a:rPr lang="zh-CN" altLang="en-US" sz="2800" b="0" i="0"/>
              <a:t>宏平均AUC: 0.963</a:t>
            </a:r>
            <a:endParaRPr lang="zh-CN" altLang="en-US" sz="2800" b="0" i="0"/>
          </a:p>
        </p:txBody>
      </p:sp>
      <p:sp>
        <p:nvSpPr>
          <p:cNvPr id="11" name="文本框 10"/>
          <p:cNvSpPr txBox="1"/>
          <p:nvPr>
            <p:custDataLst>
              <p:tags r:id="rId13"/>
            </p:custDataLst>
          </p:nvPr>
        </p:nvSpPr>
        <p:spPr>
          <a:xfrm>
            <a:off x="2215515" y="361315"/>
            <a:ext cx="65138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ROC</a:t>
            </a:r>
            <a:r>
              <a:rPr lang="zh-CN" altLang="en-US" sz="2800"/>
              <a:t>曲线</a:t>
            </a:r>
            <a:endParaRPr lang="zh-CN" altLang="en-US" sz="2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656930" y="-111713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225015" y="4787979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5871593" y="6262738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1905000" y="1790700"/>
            <a:ext cx="15131415" cy="74364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sz="4400"/>
              <a:t>本次实验我根据提供的车辆数据集完成了对决策树模型的构建，熟悉并掌握了决策树的构建流程，从数据集处理、模型参数选择、评估方法到性能度量，实验中我使用了三种方法构建的决策树，并完成对它们的分析。</a:t>
            </a:r>
            <a:endParaRPr sz="4400"/>
          </a:p>
          <a:p>
            <a:endParaRPr sz="4400"/>
          </a:p>
          <a:p>
            <a:r>
              <a:rPr sz="4400"/>
              <a:t>三种方法都能构建出整体准准确率达到90%以上的决策树模型，但对数据样本少的类别分裂性能较低，分析认为是提供的数据集类别数量不均衡导致的，模型很可能存在过拟合。后续的处理方法可以调整数据，采用某种生成额外样本的方法，增加训练数据，或者随机删除类别多的样本，以达到样本类别均衡。</a:t>
            </a:r>
            <a:endParaRPr sz="440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2037082" y="647819"/>
            <a:ext cx="2420620" cy="768350"/>
          </a:xfrm>
          <a:prstGeom prst="rect">
            <a:avLst/>
          </a:prstGeom>
        </p:spPr>
        <p:txBody>
          <a:bodyPr wrap="none">
            <a:spAutoFit/>
          </a:bodyPr>
          <a:p>
            <a:pPr indent="0" algn="ctr">
              <a:buFont typeface="Wingdings" panose="05000000000000000000" pitchFamily="2" charset="2"/>
              <a:buNone/>
            </a:pPr>
            <a:r>
              <a:rPr kumimoji="1"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实验</a:t>
            </a:r>
            <a:r>
              <a:rPr kumimoji="1"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总结</a:t>
            </a:r>
            <a:endParaRPr kumimoji="1"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264924" y="231248"/>
            <a:ext cx="13758151" cy="9510322"/>
          </a:xfrm>
          <a:custGeom>
            <a:avLst/>
            <a:gdLst/>
            <a:ahLst/>
            <a:cxnLst/>
            <a:rect l="l" t="t" r="r" b="b"/>
            <a:pathLst>
              <a:path w="13758151" h="9510322">
                <a:moveTo>
                  <a:pt x="0" y="0"/>
                </a:moveTo>
                <a:lnTo>
                  <a:pt x="13758152" y="0"/>
                </a:lnTo>
                <a:lnTo>
                  <a:pt x="13758152" y="9510322"/>
                </a:lnTo>
                <a:lnTo>
                  <a:pt x="0" y="951032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963786" y="501513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2" y="0"/>
                </a:lnTo>
                <a:lnTo>
                  <a:pt x="5505782" y="10437502"/>
                </a:lnTo>
                <a:lnTo>
                  <a:pt x="0" y="10437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60702" flipH="1">
            <a:off x="14877547" y="5487365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018177" y="3189574"/>
            <a:ext cx="10251646" cy="3076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50"/>
              </a:lnSpc>
            </a:pPr>
            <a:r>
              <a:rPr lang="en-US" sz="15000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Lumios Brush"/>
              </a:rPr>
              <a:t>Thank You</a:t>
            </a:r>
            <a:endParaRPr lang="en-US" sz="15000">
              <a:solidFill>
                <a:srgbClr val="2D1F13"/>
              </a:solidFill>
              <a:latin typeface="Lumios Brush"/>
              <a:ea typeface="Lumios Brush"/>
              <a:cs typeface="Lumios Brush"/>
              <a:sym typeface="Lumios Brush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1211747" y="857014"/>
            <a:ext cx="15962248" cy="11033904"/>
          </a:xfrm>
          <a:custGeom>
            <a:avLst/>
            <a:gdLst/>
            <a:ahLst/>
            <a:cxnLst/>
            <a:rect l="l" t="t" r="r" b="b"/>
            <a:pathLst>
              <a:path w="15962248" h="11033904">
                <a:moveTo>
                  <a:pt x="0" y="0"/>
                </a:moveTo>
                <a:lnTo>
                  <a:pt x="15962247" y="0"/>
                </a:lnTo>
                <a:lnTo>
                  <a:pt x="15962247" y="11033903"/>
                </a:lnTo>
                <a:lnTo>
                  <a:pt x="0" y="1103390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581297" y="4915001"/>
            <a:ext cx="10251646" cy="1442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50"/>
              </a:lnSpc>
            </a:pPr>
            <a:r>
              <a:rPr lang="zh-CN" altLang="en-US" sz="8000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Lumios Brush"/>
              </a:rPr>
              <a:t>一、数据预处理</a:t>
            </a:r>
            <a:endParaRPr lang="zh-CN" altLang="en-US" sz="8000">
              <a:solidFill>
                <a:srgbClr val="2D1F13"/>
              </a:solidFill>
              <a:latin typeface="Lumios Brush"/>
              <a:ea typeface="Lumios Brush"/>
              <a:cs typeface="Lumios Brush"/>
              <a:sym typeface="Lumios Brush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-1487606" y="1155214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5004818" y="5601593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222601" y="5143500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2"/>
                </a:lnTo>
                <a:lnTo>
                  <a:pt x="0" y="10437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5045304" y="6975132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3"/>
                </a:lnTo>
                <a:lnTo>
                  <a:pt x="3242696" y="5991123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1299845" y="193675"/>
            <a:ext cx="1748155" cy="941705"/>
          </a:xfrm>
          <a:prstGeom prst="rect">
            <a:avLst/>
          </a:prstGeom>
        </p:spPr>
        <p:txBody>
          <a:bodyPr wrap="none">
            <a:no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lang="zh-CN" altLang="en-US" sz="32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  <a:sym typeface="+mn-lt"/>
              </a:rPr>
              <a:t>样本处理</a:t>
            </a:r>
            <a:endParaRPr lang="zh-CN" altLang="en-US" sz="3200">
              <a:solidFill>
                <a:srgbClr val="2D1F13"/>
              </a:solidFill>
              <a:latin typeface="Nefelibata Sans"/>
              <a:ea typeface="Nefelibata Sans"/>
              <a:cs typeface="Nefelibata Sans"/>
              <a:sym typeface="+mn-lt"/>
            </a:endParaRPr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1647825" y="708660"/>
            <a:ext cx="15419070" cy="13855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</a:rPr>
              <a:t>通过查看数据，观察属性值，我们发现部分属性值是字符串或数字的混合，对机器来说并不能识别并构造决策树，所以我们统一将属性值编码，将其映射为数值，并分开属性和类别</a:t>
            </a:r>
            <a:endParaRPr lang="zh-CN" altLang="en-US" sz="2400">
              <a:solidFill>
                <a:srgbClr val="2D1F13"/>
              </a:solidFill>
              <a:latin typeface="Nefelibata Sans"/>
              <a:ea typeface="Nefelibata Sans"/>
              <a:cs typeface="Nefelibata Sans"/>
            </a:endParaRPr>
          </a:p>
        </p:txBody>
      </p:sp>
      <p:pic>
        <p:nvPicPr>
          <p:cNvPr id="9" name="图片 8" descr="QQ_174229837125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524000" y="1562100"/>
            <a:ext cx="11655425" cy="6279515"/>
          </a:xfrm>
          <a:prstGeom prst="rect">
            <a:avLst/>
          </a:prstGeom>
        </p:spPr>
      </p:pic>
      <p:pic>
        <p:nvPicPr>
          <p:cNvPr id="10" name="图片 9" descr="QQ_174234255098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1647825" y="7886700"/>
            <a:ext cx="6633845" cy="15468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225015" y="4787979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5871593" y="6262738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矩形 8"/>
          <p:cNvSpPr/>
          <p:nvPr>
            <p:custDataLst>
              <p:tags r:id="rId4"/>
            </p:custDataLst>
          </p:nvPr>
        </p:nvSpPr>
        <p:spPr>
          <a:xfrm>
            <a:off x="1299845" y="193675"/>
            <a:ext cx="1748155" cy="941705"/>
          </a:xfrm>
          <a:prstGeom prst="rect">
            <a:avLst/>
          </a:prstGeom>
        </p:spPr>
        <p:txBody>
          <a:bodyPr wrap="none">
            <a:no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lang="zh-CN" altLang="en-US" sz="32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  <a:sym typeface="+mn-lt"/>
              </a:rPr>
              <a:t>留出法</a:t>
            </a:r>
            <a:endParaRPr lang="zh-CN" altLang="en-US" sz="3200">
              <a:solidFill>
                <a:srgbClr val="2D1F13"/>
              </a:solidFill>
              <a:latin typeface="Nefelibata Sans"/>
              <a:ea typeface="Nefelibata Sans"/>
              <a:cs typeface="Nefelibata Sans"/>
              <a:sym typeface="+mn-lt"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1676400" y="952500"/>
            <a:ext cx="15419070" cy="13855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</a:rPr>
              <a:t>直接将数据集D划分为两个互斥的集合，其中一个集合作为训练集S，另一个作为测试集T，在S上训练出模型后，用T来评估其测试误差，作为对泛化误差的估计。</a:t>
            </a:r>
            <a:endParaRPr lang="zh-CN" altLang="en-US" sz="2800">
              <a:solidFill>
                <a:srgbClr val="2D1F13"/>
              </a:solidFill>
              <a:latin typeface="Nefelibata Sans"/>
              <a:ea typeface="Nefelibata Sans"/>
              <a:cs typeface="Nefelibata Sans"/>
            </a:endParaRPr>
          </a:p>
        </p:txBody>
      </p:sp>
      <p:pic>
        <p:nvPicPr>
          <p:cNvPr id="11" name="图片 10" descr="QQ_174264060978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33800" y="2400300"/>
            <a:ext cx="895350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225015" y="4787979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5871593" y="6262738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矩形 8"/>
          <p:cNvSpPr/>
          <p:nvPr>
            <p:custDataLst>
              <p:tags r:id="rId4"/>
            </p:custDataLst>
          </p:nvPr>
        </p:nvSpPr>
        <p:spPr>
          <a:xfrm>
            <a:off x="1299845" y="193675"/>
            <a:ext cx="1748155" cy="941705"/>
          </a:xfrm>
          <a:prstGeom prst="rect">
            <a:avLst/>
          </a:prstGeom>
        </p:spPr>
        <p:txBody>
          <a:bodyPr wrap="none">
            <a:no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lang="zh-CN" altLang="en-US" sz="32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  <a:sym typeface="+mn-lt"/>
              </a:rPr>
              <a:t>K折交叉验证法</a:t>
            </a:r>
            <a:endParaRPr lang="zh-CN" altLang="en-US" sz="3200">
              <a:solidFill>
                <a:srgbClr val="2D1F13"/>
              </a:solidFill>
              <a:latin typeface="Nefelibata Sans"/>
              <a:ea typeface="Nefelibata Sans"/>
              <a:cs typeface="Nefelibata Sans"/>
              <a:sym typeface="+mn-lt"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1676400" y="952500"/>
            <a:ext cx="15419070" cy="13855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</a:rPr>
              <a:t>先将数据集D 划分为k个大小相似的互斥子集，每个子集</a:t>
            </a:r>
            <a:r>
              <a:rPr lang="en-US" altLang="zh-CN" sz="28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</a:rPr>
              <a:t>Di</a:t>
            </a:r>
            <a:r>
              <a:rPr lang="zh-CN" altLang="en-US" sz="28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</a:rPr>
              <a:t>都尽可能保持数据分布的一致性，即从D中通过分层采样得到。然后，每次用 </a:t>
            </a:r>
            <a:r>
              <a:rPr lang="en-US" altLang="zh-CN" sz="28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</a:rPr>
              <a:t>k - 1</a:t>
            </a:r>
            <a:r>
              <a:rPr lang="zh-CN" altLang="en-US" sz="28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</a:rPr>
              <a:t>个子集的并集作为训练集，余下的那个子集作为测试集；这样就可获得 </a:t>
            </a:r>
            <a:r>
              <a:rPr lang="en-US" altLang="zh-CN" sz="28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</a:rPr>
              <a:t>k</a:t>
            </a:r>
            <a:r>
              <a:rPr lang="zh-CN" altLang="en-US" sz="28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</a:rPr>
              <a:t> 组训练/测试集，从而可进行 </a:t>
            </a:r>
            <a:r>
              <a:rPr lang="en-US" altLang="zh-CN" sz="28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</a:rPr>
              <a:t>k</a:t>
            </a:r>
            <a:r>
              <a:rPr lang="zh-CN" altLang="en-US" sz="28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</a:rPr>
              <a:t> 次训练和测试，最终返回的是这k个测试结果的均值。</a:t>
            </a:r>
            <a:endParaRPr lang="zh-CN" altLang="en-US" sz="2800">
              <a:solidFill>
                <a:srgbClr val="2D1F13"/>
              </a:solidFill>
              <a:latin typeface="Nefelibata Sans"/>
              <a:ea typeface="Nefelibata Sans"/>
              <a:cs typeface="Nefelibata Sans"/>
            </a:endParaRPr>
          </a:p>
        </p:txBody>
      </p:sp>
      <p:pic>
        <p:nvPicPr>
          <p:cNvPr id="3" name="图片 2" descr="QQ_17426407685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1000" y="2400300"/>
            <a:ext cx="4899025" cy="76885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225015" y="4787979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5871593" y="6262738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矩形 8"/>
          <p:cNvSpPr/>
          <p:nvPr>
            <p:custDataLst>
              <p:tags r:id="rId4"/>
            </p:custDataLst>
          </p:nvPr>
        </p:nvSpPr>
        <p:spPr>
          <a:xfrm>
            <a:off x="1299845" y="193675"/>
            <a:ext cx="1748155" cy="941705"/>
          </a:xfrm>
          <a:prstGeom prst="rect">
            <a:avLst/>
          </a:prstGeom>
        </p:spPr>
        <p:txBody>
          <a:bodyPr wrap="none">
            <a:no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lang="zh-CN" altLang="en-US" sz="3200">
                <a:solidFill>
                  <a:srgbClr val="2D1F13"/>
                </a:solidFill>
                <a:latin typeface="Nefelibata Sans"/>
                <a:ea typeface="Nefelibata Sans"/>
                <a:cs typeface="Nefelibata Sans"/>
                <a:sym typeface="+mn-lt"/>
              </a:rPr>
              <a:t>自助法</a:t>
            </a:r>
            <a:endParaRPr lang="zh-CN" altLang="en-US" sz="3200">
              <a:solidFill>
                <a:srgbClr val="2D1F13"/>
              </a:solidFill>
              <a:latin typeface="Nefelibata Sans"/>
              <a:ea typeface="Nefelibata Sans"/>
              <a:cs typeface="Nefelibata Sans"/>
              <a:sym typeface="+mn-lt"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1676400" y="952500"/>
            <a:ext cx="15419070" cy="13855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从样本中放回式的取同样本数的样本，将取出来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样本的作为训练集，从未取出来的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样本作为测试集。</a:t>
            </a:r>
            <a:endParaRPr lang="zh-CN" altLang="en-US" sz="2800">
              <a:solidFill>
                <a:srgbClr val="2D1F13"/>
              </a:solidFill>
              <a:latin typeface="Nefelibata Sans"/>
              <a:ea typeface="Nefelibata Sans"/>
              <a:cs typeface="Nefelibata Sans"/>
            </a:endParaRPr>
          </a:p>
        </p:txBody>
      </p:sp>
      <p:pic>
        <p:nvPicPr>
          <p:cNvPr id="4" name="图片 3" descr="QQ_17426409047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3200" y="2095500"/>
            <a:ext cx="13103225" cy="74656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1211747" y="857014"/>
            <a:ext cx="15962248" cy="11033904"/>
          </a:xfrm>
          <a:custGeom>
            <a:avLst/>
            <a:gdLst/>
            <a:ahLst/>
            <a:cxnLst/>
            <a:rect l="l" t="t" r="r" b="b"/>
            <a:pathLst>
              <a:path w="15962248" h="11033904">
                <a:moveTo>
                  <a:pt x="0" y="0"/>
                </a:moveTo>
                <a:lnTo>
                  <a:pt x="15962247" y="0"/>
                </a:lnTo>
                <a:lnTo>
                  <a:pt x="15962247" y="11033903"/>
                </a:lnTo>
                <a:lnTo>
                  <a:pt x="0" y="1103390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581297" y="4915001"/>
            <a:ext cx="10251646" cy="1442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50"/>
              </a:lnSpc>
            </a:pPr>
            <a:r>
              <a:rPr lang="zh-CN" altLang="en-US" sz="8000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Lumios Brush"/>
              </a:rPr>
              <a:t>二、模型</a:t>
            </a:r>
            <a:r>
              <a:rPr lang="zh-CN" altLang="en-US" sz="8000">
                <a:solidFill>
                  <a:srgbClr val="2D1F13"/>
                </a:solidFill>
                <a:latin typeface="Lumios Brush"/>
                <a:ea typeface="Lumios Brush"/>
                <a:cs typeface="Lumios Brush"/>
                <a:sym typeface="Lumios Brush"/>
              </a:rPr>
              <a:t>训练</a:t>
            </a:r>
            <a:endParaRPr lang="zh-CN" altLang="en-US" sz="8000">
              <a:solidFill>
                <a:srgbClr val="2D1F13"/>
              </a:solidFill>
              <a:latin typeface="Lumios Brush"/>
              <a:ea typeface="Lumios Brush"/>
              <a:cs typeface="Lumios Brush"/>
              <a:sym typeface="Lumios Brush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-1487606" y="1155214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5004818" y="5601593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225015" y="4787979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5871593" y="6262738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1136970" y="4935974"/>
            <a:ext cx="2981325" cy="706755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CART</a:t>
            </a:r>
            <a:r>
              <a:rPr kumimoji="1" lang="zh-CN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算法</a:t>
            </a:r>
            <a:endParaRPr kumimoji="1"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10287000" y="1333500"/>
            <a:ext cx="6049010" cy="71894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4000"/>
              <a:t>设置决策树参数，采用</a:t>
            </a:r>
            <a:r>
              <a:rPr lang="en-US" altLang="zh-CN" sz="4000"/>
              <a:t>ID3</a:t>
            </a:r>
            <a:r>
              <a:rPr lang="zh-CN" altLang="en-US" sz="4000"/>
              <a:t>（信息增益）和</a:t>
            </a:r>
            <a:r>
              <a:rPr lang="en-US" altLang="zh-CN" sz="4000"/>
              <a:t>CART</a:t>
            </a:r>
            <a:r>
              <a:rPr lang="zh-CN" altLang="en-US" sz="4000"/>
              <a:t>算法（基尼指数）。</a:t>
            </a:r>
            <a:endParaRPr lang="zh-CN" altLang="en-US" sz="4000"/>
          </a:p>
          <a:p>
            <a:endParaRPr lang="zh-CN" altLang="en-US" sz="4000"/>
          </a:p>
          <a:p>
            <a:r>
              <a:rPr lang="zh-CN" altLang="en-US" sz="4000"/>
              <a:t>限制树的最大深度为</a:t>
            </a:r>
            <a:r>
              <a:rPr lang="en-US" altLang="zh-CN" sz="4000"/>
              <a:t>10</a:t>
            </a:r>
            <a:r>
              <a:rPr lang="zh-CN" altLang="en-US" sz="4000"/>
              <a:t>，且每个节点分裂所需的最小样本数为</a:t>
            </a:r>
            <a:r>
              <a:rPr lang="en-US" altLang="zh-CN" sz="4000"/>
              <a:t>20</a:t>
            </a:r>
            <a:r>
              <a:rPr lang="zh-CN" altLang="en-US" sz="4000"/>
              <a:t>，防止过拟合。</a:t>
            </a:r>
            <a:endParaRPr lang="zh-CN" altLang="en-US" sz="4000"/>
          </a:p>
          <a:p>
            <a:endParaRPr lang="zh-CN" altLang="en-US" sz="4000"/>
          </a:p>
          <a:p>
            <a:r>
              <a:rPr lang="zh-CN" altLang="en-US" sz="4000"/>
              <a:t>自动调整类别权重，处理类别不平衡问题。</a:t>
            </a:r>
            <a:endParaRPr lang="zh-CN" altLang="en-US" sz="4000"/>
          </a:p>
          <a:p>
            <a:endParaRPr lang="zh-CN" altLang="en-US" sz="4000"/>
          </a:p>
          <a:p>
            <a:r>
              <a:rPr lang="zh-CN" altLang="en-US" sz="4000"/>
              <a:t>调好参数后，调用决策树库函数进行</a:t>
            </a:r>
            <a:r>
              <a:rPr lang="zh-CN" altLang="en-US" sz="4000"/>
              <a:t>训练</a:t>
            </a:r>
            <a:endParaRPr lang="zh-CN" altLang="en-US" sz="4000"/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1444945" y="724019"/>
            <a:ext cx="2388235" cy="706755"/>
          </a:xfrm>
          <a:prstGeom prst="rect">
            <a:avLst/>
          </a:prstGeom>
        </p:spPr>
        <p:txBody>
          <a:bodyPr wrap="none">
            <a:spAutoFit/>
          </a:bodyPr>
          <a:p>
            <a:pPr marL="285750" indent="-285750" algn="ctr">
              <a:buFont typeface="Wingdings" panose="05000000000000000000" pitchFamily="2" charset="2"/>
              <a:buChar char="l"/>
            </a:pPr>
            <a:r>
              <a:rPr kumimoji="1"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ID3</a:t>
            </a:r>
            <a:r>
              <a:rPr kumimoji="1" lang="zh-CN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算法</a:t>
            </a:r>
            <a:endParaRPr kumimoji="1"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8" name="图片 7" descr="QQ_174229798879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600200" y="1409700"/>
            <a:ext cx="7774940" cy="2833370"/>
          </a:xfrm>
          <a:prstGeom prst="rect">
            <a:avLst/>
          </a:prstGeom>
        </p:spPr>
      </p:pic>
      <p:pic>
        <p:nvPicPr>
          <p:cNvPr id="9" name="图片 8" descr="QQ_1742298766607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905000" y="6134100"/>
            <a:ext cx="6666230" cy="33966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225015" y="4787979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9806" flipH="1">
            <a:off x="15871593" y="6262738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1752600" y="266700"/>
            <a:ext cx="40640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留出法</a:t>
            </a:r>
            <a:endParaRPr lang="zh-CN" altLang="en-US" sz="4000"/>
          </a:p>
        </p:txBody>
      </p: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1734185" y="521970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k</a:t>
            </a:r>
            <a:r>
              <a:rPr lang="zh-CN" altLang="en-US" sz="3600"/>
              <a:t>折交叉验证</a:t>
            </a:r>
            <a:endParaRPr lang="zh-CN" altLang="en-US" sz="3600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9982200" y="266700"/>
            <a:ext cx="57912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自助法</a:t>
            </a:r>
            <a:r>
              <a:rPr lang="en-US" altLang="zh-CN" sz="4000"/>
              <a:t>(</a:t>
            </a:r>
            <a:r>
              <a:rPr lang="zh-CN" altLang="en-US" sz="4000"/>
              <a:t>随机种子</a:t>
            </a:r>
            <a:r>
              <a:rPr lang="en-US" altLang="zh-CN" sz="4000"/>
              <a:t>:208)</a:t>
            </a:r>
            <a:endParaRPr lang="en-US" altLang="zh-CN" sz="4000"/>
          </a:p>
        </p:txBody>
      </p:sp>
      <p:sp>
        <p:nvSpPr>
          <p:cNvPr id="15" name="文本框 14"/>
          <p:cNvSpPr txBox="1"/>
          <p:nvPr>
            <p:custDataLst>
              <p:tags r:id="rId7"/>
            </p:custDataLst>
          </p:nvPr>
        </p:nvSpPr>
        <p:spPr>
          <a:xfrm>
            <a:off x="11887200" y="5219700"/>
            <a:ext cx="5539740" cy="52463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600"/>
              <a:t>可以看到三种划分数据的方法训练出的决策树模型准确率都达到</a:t>
            </a:r>
            <a:r>
              <a:rPr lang="en-US" altLang="zh-CN" sz="3600"/>
              <a:t>90%</a:t>
            </a:r>
            <a:r>
              <a:rPr lang="zh-CN" altLang="en-US" sz="3600"/>
              <a:t>以上，但是也能看出对小类别的预测准确率较低，但在大类别上预测效果较好，我们判断是由于类别样本的个数不均匀造成的</a:t>
            </a:r>
            <a:endParaRPr lang="zh-CN" altLang="en-US" sz="3600"/>
          </a:p>
        </p:txBody>
      </p:sp>
      <p:pic>
        <p:nvPicPr>
          <p:cNvPr id="17" name="图片 16" descr="QQ_1742306477457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1828800" y="1104900"/>
            <a:ext cx="7143750" cy="3903345"/>
          </a:xfrm>
          <a:prstGeom prst="rect">
            <a:avLst/>
          </a:prstGeom>
        </p:spPr>
      </p:pic>
      <p:pic>
        <p:nvPicPr>
          <p:cNvPr id="18" name="图片 17" descr="QQ_174230652168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295400" y="6362700"/>
            <a:ext cx="4060825" cy="3434080"/>
          </a:xfrm>
          <a:prstGeom prst="rect">
            <a:avLst/>
          </a:prstGeom>
        </p:spPr>
      </p:pic>
      <p:pic>
        <p:nvPicPr>
          <p:cNvPr id="19" name="图片 18" descr="QQ_1742306544891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5356225" y="6515100"/>
            <a:ext cx="5944235" cy="3302635"/>
          </a:xfrm>
          <a:prstGeom prst="rect">
            <a:avLst/>
          </a:prstGeom>
        </p:spPr>
      </p:pic>
      <p:pic>
        <p:nvPicPr>
          <p:cNvPr id="20" name="图片 19" descr="QQ_1742307576416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9982200" y="1028700"/>
            <a:ext cx="7089775" cy="394906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commondata" val="eyJoZGlkIjoiOGRhOGEwNmFjNTQ2MzkwN2Y0OTYxOTYzOWY2OTM4ZWMifQ==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1582</Words>
  <Application>WPS 演示</Application>
  <PresentationFormat>On-screen Show (4:3)</PresentationFormat>
  <Paragraphs>101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宋体</vt:lpstr>
      <vt:lpstr>Wingdings</vt:lpstr>
      <vt:lpstr>Lumios Brush</vt:lpstr>
      <vt:lpstr>Nefelibata Sans</vt:lpstr>
      <vt:lpstr>Thonburi</vt:lpstr>
      <vt:lpstr>宋体</vt:lpstr>
      <vt:lpstr>汉仪书宋二KW</vt:lpstr>
      <vt:lpstr>微软雅黑</vt:lpstr>
      <vt:lpstr>汉仪旗黑</vt:lpstr>
      <vt:lpstr>Arial Unicode MS</vt:lpstr>
      <vt:lpstr>Calibri</vt:lpstr>
      <vt:lpstr>Helvetica Neue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Beige Vintage Scrapbook Project Presentation</dc:title>
  <dc:creator/>
  <cp:lastModifiedBy>233</cp:lastModifiedBy>
  <cp:revision>6</cp:revision>
  <dcterms:created xsi:type="dcterms:W3CDTF">2025-11-12T07:48:10Z</dcterms:created>
  <dcterms:modified xsi:type="dcterms:W3CDTF">2025-11-12T07:48:10Z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0AA2EDD938247DCCAE94DE6757BE9E62_43</vt:lpwstr>
  </property>
  <property fmtid="{D5CDD505-2E9C-101B-9397-08002B2CF9AE}" pid="3" name="KSOProductBuildVer">
    <vt:lpwstr>2052-6.10.1.8873</vt:lpwstr>
  </property>
</Properties>
</file>

<file path=docProps/thumbnail.jpeg>
</file>